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3300"/>
    <a:srgbClr val="EBEBFF"/>
    <a:srgbClr val="E7E7FF"/>
    <a:srgbClr val="E1E1FF"/>
    <a:srgbClr val="CCCCF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0996" autoAdjust="0"/>
  </p:normalViewPr>
  <p:slideViewPr>
    <p:cSldViewPr>
      <p:cViewPr varScale="1">
        <p:scale>
          <a:sx n="106" d="100"/>
          <a:sy n="106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ANCS : Architectures for Networking and Communications Systems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2015/10/14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600" b="1" i="0" dirty="0"/>
              <a:t>GAMT: A Fast and Scalable IP Lookup Engine for</a:t>
            </a:r>
            <a:br>
              <a:rPr lang="en-US" altLang="zh-TW" sz="3600" b="1" i="0" dirty="0"/>
            </a:br>
            <a:r>
              <a:rPr lang="en-US" altLang="zh-TW" sz="3600" b="1" i="0" dirty="0"/>
              <a:t>GPU-based Software Routers</a:t>
            </a:r>
            <a:endParaRPr lang="zh-TW" altLang="en-US" sz="3600" b="1" i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altLang="zh-TW" sz="1800" dirty="0" smtClean="0"/>
              <a:t>Author</a:t>
            </a:r>
            <a:r>
              <a:rPr lang="en-US" altLang="zh-TW" sz="1800" dirty="0"/>
              <a:t>: </a:t>
            </a:r>
            <a:r>
              <a:rPr lang="en-US" altLang="zh-TW" sz="1800" dirty="0" err="1"/>
              <a:t>Yanbiao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Li, </a:t>
            </a:r>
            <a:r>
              <a:rPr lang="en-US" altLang="zh-TW" sz="1800" dirty="0" err="1"/>
              <a:t>Dafang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Zhang, </a:t>
            </a:r>
            <a:r>
              <a:rPr lang="en-US" altLang="zh-TW" sz="1800" dirty="0"/>
              <a:t>Alex X. </a:t>
            </a:r>
            <a:r>
              <a:rPr lang="en-US" altLang="zh-TW" sz="1800" dirty="0" smtClean="0"/>
              <a:t>Liu </a:t>
            </a:r>
            <a:r>
              <a:rPr lang="en-US" altLang="zh-TW" sz="1800" dirty="0"/>
              <a:t>and Jintao </a:t>
            </a:r>
            <a:r>
              <a:rPr lang="en-US" altLang="zh-TW" sz="1800" dirty="0" err="1"/>
              <a:t>Zheng</a:t>
            </a:r>
            <a:endParaRPr lang="en-US" altLang="zh-TW" sz="1800" dirty="0" smtClean="0"/>
          </a:p>
          <a:p>
            <a:pPr algn="l"/>
            <a:r>
              <a:rPr lang="en-US" altLang="zh-TW" sz="1800" dirty="0" smtClean="0"/>
              <a:t>Publisher</a:t>
            </a:r>
            <a:r>
              <a:rPr lang="en-US" altLang="zh-TW" sz="1800" dirty="0"/>
              <a:t>: ANCS '13 Proceedings of the ninth ACM/IEEE symposium on Architectures for networking and communications </a:t>
            </a:r>
            <a:r>
              <a:rPr lang="en-US" altLang="zh-TW" sz="1800" dirty="0" smtClean="0"/>
              <a:t>systems</a:t>
            </a:r>
          </a:p>
          <a:p>
            <a:pPr algn="l"/>
            <a:r>
              <a:rPr lang="en-US" altLang="zh-TW" sz="1800" dirty="0" smtClean="0"/>
              <a:t>Presenter: Tung-yin Chi</a:t>
            </a:r>
          </a:p>
          <a:p>
            <a:pPr algn="l"/>
            <a:r>
              <a:rPr lang="en-US" altLang="zh-TW" sz="1800" dirty="0" smtClean="0"/>
              <a:t>Date: 2015/10/14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1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GPU-accelerated</a:t>
            </a:r>
            <a:r>
              <a:rPr lang="en-US" altLang="zh-TW" sz="4000" dirty="0" smtClean="0"/>
              <a:t> Multi-bit </a:t>
            </a:r>
            <a:r>
              <a:rPr lang="en-US" altLang="zh-TW" sz="4000" dirty="0" err="1" smtClean="0"/>
              <a:t>Trie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Architecture Overview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146" name="Picture 2" descr="D:\Dropbox\LittleSister\Paper\(ANCS 2013) GAMT a fast and scalable IP lookup engine for GPU-based software routers\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675762" cy="477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Performance Optimization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Optimized Multi-bit </a:t>
            </a:r>
            <a:r>
              <a:rPr lang="en-US" altLang="zh-TW" dirty="0" err="1"/>
              <a:t>Trie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2050" name="Picture 2" descr="D:\Dropbox\LittleSister\Paper\(ANCS 2013) GAMT a fast and scalable IP lookup engine for GPU-based software routers\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263006"/>
            <a:ext cx="8352928" cy="224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ropbox\LittleSister\Paper\(ANCS 2013) GAMT a fast and scalable IP lookup engine for GPU-based software routers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91" y="4869160"/>
            <a:ext cx="4663033" cy="162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Performance Optimization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Optimized Multi-bit </a:t>
            </a:r>
            <a:r>
              <a:rPr lang="en-US" altLang="zh-TW" dirty="0" err="1"/>
              <a:t>Trie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3074" name="Picture 2" descr="D:\Dropbox\LittleSister\Paper\(ANCS 2013) GAMT a fast and scalable IP lookup engine for GPU-based software routers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3" y="1988840"/>
            <a:ext cx="3570504" cy="48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Performance </a:t>
            </a:r>
            <a:r>
              <a:rPr lang="en-US" altLang="zh-TW" sz="4400" dirty="0" smtClean="0"/>
              <a:t>Optimization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Delete in Lazy </a:t>
            </a:r>
            <a:r>
              <a:rPr lang="en-US" altLang="zh-TW" dirty="0" smtClean="0"/>
              <a:t>Mode</a:t>
            </a:r>
            <a:endParaRPr lang="en-US" altLang="zh-TW" dirty="0"/>
          </a:p>
          <a:p>
            <a:r>
              <a:rPr lang="en-US" altLang="zh-TW" dirty="0"/>
              <a:t>Multi-Stream Pipeline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4098" name="Picture 2" descr="D:\Dropbox\LittleSister\Paper\(ANCS 2013) GAMT a fast and scalable IP lookup engine for GPU-based software routers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3937"/>
            <a:ext cx="7438430" cy="39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Experimental</a:t>
            </a:r>
            <a:r>
              <a:rPr lang="en-US" altLang="zh-TW" dirty="0" smtClean="0"/>
              <a:t>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Evaluation Methodology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122" name="Picture 2" descr="D:\Dropbox\LittleSister\Paper\(ANCS 2013) GAMT a fast and scalable IP lookup engine for GPU-based software routers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452855" cy="255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ropbox\LittleSister\Paper\(ANCS 2013) GAMT a fast and scalable IP lookup engine for GPU-based software routers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6" y="4736411"/>
            <a:ext cx="7448922" cy="208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Experimental</a:t>
            </a:r>
            <a:r>
              <a:rPr lang="en-US" altLang="zh-TW" dirty="0" smtClean="0"/>
              <a:t>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Evaluation Methodology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146" name="Picture 2" descr="D:\Dropbox\LittleSister\Paper\(ANCS 2013) GAMT a fast and scalable IP lookup engine for GPU-based software routers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37811"/>
            <a:ext cx="7056784" cy="46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Lookup Performance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7170" name="Picture 2" descr="D:\Dropbox\LittleSister\Paper\(ANCS 2013) GAMT a fast and scalable IP lookup engine for GPU-based software routers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2151437"/>
            <a:ext cx="8208912" cy="416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Lookup Performance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8194" name="Picture 2" descr="D:\Dropbox\LittleSister\Paper\(ANCS 2013) GAMT a fast and scalable IP lookup engine for GPU-based software routers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04" y="1958795"/>
            <a:ext cx="7128792" cy="48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Lookup Performance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6" y="2351337"/>
            <a:ext cx="8244407" cy="3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0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Update Overhead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1266" name="Picture 2" descr="D:\Dropbox\LittleSister\Paper\(ANCS 2013) GAMT a fast and scalable IP lookup engine for GPU-based software routers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0" y="3068960"/>
            <a:ext cx="8366100" cy="239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GPU is becoming an emerging </a:t>
            </a:r>
            <a:r>
              <a:rPr lang="en-US" altLang="zh-TW" dirty="0" smtClean="0"/>
              <a:t>platform for </a:t>
            </a:r>
            <a:r>
              <a:rPr lang="en-US" altLang="zh-TW" dirty="0"/>
              <a:t>high performance general-purpose </a:t>
            </a:r>
            <a:r>
              <a:rPr lang="en-US" altLang="zh-TW" dirty="0" smtClean="0"/>
              <a:t>computing.</a:t>
            </a:r>
          </a:p>
          <a:p>
            <a:endParaRPr lang="en-US" altLang="zh-TW" dirty="0" smtClean="0"/>
          </a:p>
          <a:p>
            <a:r>
              <a:rPr lang="en-US" altLang="zh-TW" dirty="0"/>
              <a:t>J. Zhao et al. [27] </a:t>
            </a:r>
            <a:r>
              <a:rPr lang="en-US" altLang="zh-TW" dirty="0" smtClean="0"/>
              <a:t>- </a:t>
            </a:r>
            <a:r>
              <a:rPr lang="en-US" altLang="zh-TW" b="1" dirty="0" smtClean="0">
                <a:solidFill>
                  <a:srgbClr val="FF0000"/>
                </a:solidFill>
              </a:rPr>
              <a:t>GPU-Accelerated </a:t>
            </a:r>
            <a:r>
              <a:rPr lang="en-US" altLang="zh-TW" b="1" dirty="0">
                <a:solidFill>
                  <a:srgbClr val="FF0000"/>
                </a:solidFill>
              </a:rPr>
              <a:t>Lookup Engine (</a:t>
            </a:r>
            <a:r>
              <a:rPr lang="en-US" altLang="zh-TW" b="1" dirty="0" smtClean="0">
                <a:solidFill>
                  <a:srgbClr val="FF0000"/>
                </a:solidFill>
              </a:rPr>
              <a:t>GALE)</a:t>
            </a:r>
            <a:endParaRPr lang="en-US" altLang="zh-TW" dirty="0" smtClean="0"/>
          </a:p>
          <a:p>
            <a:pPr lvl="1"/>
            <a:r>
              <a:rPr lang="en-US" altLang="zh-TW" dirty="0"/>
              <a:t>only applicable for </a:t>
            </a:r>
            <a:r>
              <a:rPr lang="en-US" altLang="zh-TW" dirty="0" smtClean="0"/>
              <a:t>IPv4</a:t>
            </a:r>
          </a:p>
          <a:p>
            <a:pPr lvl="1"/>
            <a:r>
              <a:rPr lang="en-US" altLang="zh-TW" dirty="0" smtClean="0"/>
              <a:t>decline sharply with </a:t>
            </a:r>
            <a:r>
              <a:rPr lang="en-US" altLang="zh-TW" dirty="0"/>
              <a:t>the increase of update </a:t>
            </a:r>
            <a:r>
              <a:rPr lang="en-US" altLang="zh-TW" dirty="0" smtClean="0"/>
              <a:t>frequency</a:t>
            </a:r>
          </a:p>
          <a:p>
            <a:endParaRPr lang="en-US" altLang="zh-TW" dirty="0"/>
          </a:p>
          <a:p>
            <a:r>
              <a:rPr lang="en-US" altLang="zh-TW" b="1" dirty="0">
                <a:solidFill>
                  <a:srgbClr val="FF0000"/>
                </a:solidFill>
              </a:rPr>
              <a:t>GPU-Accelerated Multi-bit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Trie</a:t>
            </a:r>
            <a:r>
              <a:rPr lang="en-US" altLang="zh-TW" b="1" dirty="0" smtClean="0">
                <a:solidFill>
                  <a:srgbClr val="FF0000"/>
                </a:solidFill>
              </a:rPr>
              <a:t> (</a:t>
            </a:r>
            <a:r>
              <a:rPr lang="en-US" altLang="zh-TW" b="1" dirty="0">
                <a:solidFill>
                  <a:srgbClr val="FF0000"/>
                </a:solidFill>
              </a:rPr>
              <a:t>GAMT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zh-TW" dirty="0"/>
              <a:t>Scale to </a:t>
            </a:r>
            <a:r>
              <a:rPr lang="en-US" altLang="zh-TW" dirty="0" smtClean="0"/>
              <a:t>IPv6 smoothly</a:t>
            </a:r>
          </a:p>
          <a:p>
            <a:pPr lvl="1"/>
            <a:r>
              <a:rPr lang="en-US" altLang="zh-TW" dirty="0"/>
              <a:t>Keep stable lookup throughput under </a:t>
            </a:r>
            <a:r>
              <a:rPr lang="en-US" altLang="zh-TW" dirty="0" smtClean="0"/>
              <a:t>highly frequent updates</a:t>
            </a:r>
          </a:p>
          <a:p>
            <a:pPr lvl="1"/>
            <a:r>
              <a:rPr lang="en-US" altLang="zh-TW" dirty="0"/>
              <a:t>Improve lookup performance with </a:t>
            </a:r>
            <a:r>
              <a:rPr lang="en-US" altLang="zh-TW" dirty="0" smtClean="0"/>
              <a:t>latency </a:t>
            </a:r>
            <a:r>
              <a:rPr lang="en-US" altLang="zh-TW" dirty="0"/>
              <a:t>controlled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2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Comprehensive Performance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2290" name="Picture 2" descr="D:\Dropbox\LittleSister\Paper\(ANCS 2013) GAMT a fast and scalable IP lookup engine for GPU-based software routers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6" y="2082978"/>
            <a:ext cx="8329528" cy="21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Dropbox\LittleSister\Paper\(ANCS 2013) GAMT a fast and scalable IP lookup engine for GPU-based software routers\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6" y="4281904"/>
            <a:ext cx="8352928" cy="251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Background and Related Work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Multi-bit </a:t>
            </a:r>
            <a:r>
              <a:rPr lang="en-US" altLang="zh-TW" dirty="0" err="1"/>
              <a:t>Trie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6" name="Picture 2" descr="D:\Dropbox\LittleSister\Paper\(ANCS 2013) GAMT a fast and scalable IP lookup engine for GPU-based software routers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3548"/>
            <a:ext cx="7632848" cy="47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Background and Related Work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CUDA Programming </a:t>
            </a:r>
            <a:r>
              <a:rPr lang="en-US" altLang="zh-TW" dirty="0" smtClean="0"/>
              <a:t>Model</a:t>
            </a:r>
          </a:p>
          <a:p>
            <a:pPr lvl="1"/>
            <a:r>
              <a:rPr lang="en-US" altLang="zh-TW" dirty="0" smtClean="0"/>
              <a:t>Coalescence </a:t>
            </a:r>
            <a:r>
              <a:rPr lang="en-US" altLang="zh-TW" dirty="0"/>
              <a:t>of Global Memory </a:t>
            </a:r>
            <a:r>
              <a:rPr lang="en-US" altLang="zh-TW" dirty="0" smtClean="0"/>
              <a:t>Accesses</a:t>
            </a:r>
          </a:p>
          <a:p>
            <a:pPr lvl="1"/>
            <a:r>
              <a:rPr lang="en-US" altLang="zh-TW" dirty="0"/>
              <a:t>Overlapping Behaviors on the </a:t>
            </a:r>
            <a:r>
              <a:rPr lang="en-US" altLang="zh-TW" dirty="0" smtClean="0"/>
              <a:t>GPU</a:t>
            </a:r>
            <a:endParaRPr lang="en-US" altLang="zh-TW" dirty="0"/>
          </a:p>
          <a:p>
            <a:r>
              <a:rPr lang="en-US" altLang="zh-TW" dirty="0"/>
              <a:t>GPU-Accelerated IP Lookup Engine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 descr="D:\Dropbox\LittleSister\Paper\(ANCS 2013) GAMT a fast and scalable IP lookup engine for GPU-based software routers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3750701" cy="33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ropbox\LittleSister\Paper\(ANCS 2013) GAMT a fast and scalable IP lookup engine for GPU-based software routers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7920"/>
            <a:ext cx="5580112" cy="39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GPU-accelerated Multi-bit </a:t>
            </a:r>
            <a:r>
              <a:rPr lang="en-US" altLang="zh-TW" sz="3600" dirty="0" err="1" smtClean="0"/>
              <a:t>Trie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Encoding Rules and Lookup Approach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2050" name="Picture 2" descr="D:\Dropbox\LittleSister\Paper\(ANCS 2013) GAMT a fast and scalable IP lookup engine for GPU-based software routers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4" y="2420888"/>
            <a:ext cx="3087479" cy="19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ropbox\LittleSister\Paper\(ANCS 2013) GAMT a fast and scalable IP lookup engine for GPU-based software routers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60" y="3897052"/>
            <a:ext cx="4320480" cy="302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GPU-accelerated Multi-bit </a:t>
            </a:r>
            <a:r>
              <a:rPr lang="en-US" altLang="zh-TW" sz="3600" dirty="0" err="1" smtClean="0"/>
              <a:t>Trie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Encoding Rules and Lookup </a:t>
            </a:r>
            <a:r>
              <a:rPr lang="en-US" altLang="zh-TW" dirty="0" smtClean="0"/>
              <a:t>Approach</a:t>
            </a:r>
          </a:p>
          <a:p>
            <a:pPr lvl="1"/>
            <a:r>
              <a:rPr lang="en-US" altLang="zh-TW" sz="2400" dirty="0" smtClean="0"/>
              <a:t>Ex : 10001*</a:t>
            </a:r>
          </a:p>
          <a:p>
            <a:pPr lvl="2"/>
            <a:r>
              <a:rPr lang="en-US" altLang="zh-TW" sz="2000" dirty="0" smtClean="0"/>
              <a:t>Step 1. Default (</a:t>
            </a:r>
            <a:r>
              <a:rPr lang="en-US" altLang="zh-TW" sz="2000" dirty="0" err="1" smtClean="0"/>
              <a:t>inf</a:t>
            </a:r>
            <a:r>
              <a:rPr lang="en-US" altLang="zh-TW" sz="2000" dirty="0" smtClean="0"/>
              <a:t>, jump) = (0, 1)</a:t>
            </a:r>
          </a:p>
          <a:p>
            <a:pPr lvl="2"/>
            <a:r>
              <a:rPr lang="en-US" altLang="zh-TW" sz="2000" dirty="0"/>
              <a:t>Step </a:t>
            </a:r>
            <a:r>
              <a:rPr lang="en-US" altLang="zh-TW" sz="2000" dirty="0" smtClean="0"/>
              <a:t>2. </a:t>
            </a:r>
            <a:r>
              <a:rPr lang="en-US" altLang="zh-TW" sz="2000" dirty="0"/>
              <a:t>(</a:t>
            </a:r>
            <a:r>
              <a:rPr lang="en-US" altLang="zh-TW" sz="2000" dirty="0" err="1"/>
              <a:t>inf</a:t>
            </a:r>
            <a:r>
              <a:rPr lang="en-US" altLang="zh-TW" sz="2000" dirty="0"/>
              <a:t>, jump) = (</a:t>
            </a:r>
            <a:r>
              <a:rPr lang="en-US" altLang="zh-TW" sz="2000" dirty="0" smtClean="0"/>
              <a:t>0 + 1, </a:t>
            </a:r>
            <a:r>
              <a:rPr lang="en-US" altLang="zh-TW" sz="2000" dirty="0"/>
              <a:t>1</a:t>
            </a:r>
            <a:r>
              <a:rPr lang="en-US" altLang="zh-TW" sz="2000" dirty="0" smtClean="0"/>
              <a:t>) = (1, 1) =&gt; </a:t>
            </a:r>
            <a:r>
              <a:rPr lang="en-US" altLang="zh-TW" sz="2000" dirty="0"/>
              <a:t>(</a:t>
            </a:r>
            <a:r>
              <a:rPr lang="en-US" altLang="zh-TW" sz="2000" dirty="0" err="1"/>
              <a:t>inf</a:t>
            </a:r>
            <a:r>
              <a:rPr lang="en-US" altLang="zh-TW" sz="2000" dirty="0"/>
              <a:t>, jump) = (</a:t>
            </a:r>
            <a:r>
              <a:rPr lang="en-US" altLang="zh-TW" sz="2000" dirty="0" smtClean="0"/>
              <a:t>0, 2) </a:t>
            </a:r>
            <a:endParaRPr lang="en-US" altLang="zh-TW" sz="2000" dirty="0"/>
          </a:p>
          <a:p>
            <a:pPr lvl="2"/>
            <a:r>
              <a:rPr lang="en-US" altLang="zh-TW" sz="2000" dirty="0" smtClean="0"/>
              <a:t>Step </a:t>
            </a:r>
            <a:r>
              <a:rPr lang="en-US" altLang="zh-TW" sz="2000" dirty="0"/>
              <a:t>3. (</a:t>
            </a:r>
            <a:r>
              <a:rPr lang="en-US" altLang="zh-TW" sz="2000" dirty="0" err="1"/>
              <a:t>inf</a:t>
            </a:r>
            <a:r>
              <a:rPr lang="en-US" altLang="zh-TW" sz="2000" dirty="0"/>
              <a:t>, jump) = (0 + </a:t>
            </a:r>
            <a:r>
              <a:rPr lang="en-US" altLang="zh-TW" sz="2000" dirty="0" smtClean="0"/>
              <a:t>0, 2) </a:t>
            </a:r>
            <a:r>
              <a:rPr lang="en-US" altLang="zh-TW" sz="2000" dirty="0"/>
              <a:t>= </a:t>
            </a:r>
            <a:r>
              <a:rPr lang="en-US" altLang="zh-TW" sz="2000" dirty="0" smtClean="0"/>
              <a:t>(0, 2) </a:t>
            </a:r>
            <a:r>
              <a:rPr lang="en-US" altLang="zh-TW" sz="2000" dirty="0"/>
              <a:t>=&gt; (</a:t>
            </a:r>
            <a:r>
              <a:rPr lang="en-US" altLang="zh-TW" sz="2000" dirty="0" err="1"/>
              <a:t>inf</a:t>
            </a:r>
            <a:r>
              <a:rPr lang="en-US" altLang="zh-TW" sz="2000" dirty="0"/>
              <a:t>, jump) = </a:t>
            </a:r>
            <a:r>
              <a:rPr lang="en-US" altLang="zh-TW" sz="2000" dirty="0" smtClean="0"/>
              <a:t>(0, 3) </a:t>
            </a:r>
          </a:p>
          <a:p>
            <a:pPr lvl="2"/>
            <a:r>
              <a:rPr lang="en-US" altLang="zh-TW" sz="2000" dirty="0" smtClean="0"/>
              <a:t>Step 4. (</a:t>
            </a:r>
            <a:r>
              <a:rPr lang="en-US" altLang="zh-TW" sz="2000" dirty="0" err="1" smtClean="0"/>
              <a:t>inf</a:t>
            </a:r>
            <a:r>
              <a:rPr lang="en-US" altLang="zh-TW" sz="2000" dirty="0"/>
              <a:t>, jump) = (0 + 1, </a:t>
            </a:r>
            <a:r>
              <a:rPr lang="en-US" altLang="zh-TW" sz="2000" dirty="0" smtClean="0"/>
              <a:t>3) </a:t>
            </a:r>
            <a:r>
              <a:rPr lang="en-US" altLang="zh-TW" sz="2000" dirty="0"/>
              <a:t>= (1, </a:t>
            </a:r>
            <a:r>
              <a:rPr lang="en-US" altLang="zh-TW" sz="2000" dirty="0" smtClean="0"/>
              <a:t>3) </a:t>
            </a:r>
            <a:r>
              <a:rPr lang="en-US" altLang="zh-TW" sz="2000" dirty="0"/>
              <a:t>=&gt; 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en-US" altLang="zh-TW" sz="2000" dirty="0" err="1">
                <a:solidFill>
                  <a:srgbClr val="FF0000"/>
                </a:solidFill>
              </a:rPr>
              <a:t>inf</a:t>
            </a:r>
            <a:r>
              <a:rPr lang="en-US" altLang="zh-TW" sz="2000" dirty="0">
                <a:solidFill>
                  <a:srgbClr val="FF0000"/>
                </a:solidFill>
              </a:rPr>
              <a:t>, jump) = </a:t>
            </a:r>
            <a:r>
              <a:rPr lang="en-US" altLang="zh-TW" sz="2000" dirty="0" smtClean="0">
                <a:solidFill>
                  <a:srgbClr val="FF0000"/>
                </a:solidFill>
              </a:rPr>
              <a:t>(5, 0)</a:t>
            </a:r>
          </a:p>
          <a:p>
            <a:pPr lvl="2"/>
            <a:endParaRPr lang="en-US" altLang="zh-TW" sz="2000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1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GPU-accelerated Multi-bit </a:t>
            </a:r>
            <a:r>
              <a:rPr lang="en-US" altLang="zh-TW" sz="4000" dirty="0" err="1" smtClean="0"/>
              <a:t>Trie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Encoding Rules and Lookup </a:t>
            </a:r>
            <a:r>
              <a:rPr lang="en-US" altLang="zh-TW" dirty="0" smtClean="0"/>
              <a:t>Approach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3074" name="Picture 2" descr="D:\Dropbox\LittleSister\Paper\(ANCS 2013) GAMT a fast and scalable IP lookup engine for GPU-based software routers\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4824536" cy="483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GPU-accelerated Multi-bit </a:t>
            </a:r>
            <a:r>
              <a:rPr lang="en-US" altLang="zh-TW" sz="4000" dirty="0" err="1" smtClean="0"/>
              <a:t>Trie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Update Mechanism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098" name="Picture 2" descr="D:\Dropbox\LittleSister\Paper\(ANCS 2013) GAMT a fast and scalable IP lookup engine for GPU-based software routers\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07627"/>
            <a:ext cx="6552728" cy="48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GPU-accelerated Multi-bit </a:t>
            </a:r>
            <a:r>
              <a:rPr lang="en-US" altLang="zh-TW" sz="4000" dirty="0" err="1" smtClean="0"/>
              <a:t>Trie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Update Mechanism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122" name="Picture 2" descr="D:\Dropbox\LittleSister\Paper\(ANCS 2013) GAMT a fast and scalable IP lookup engine for GPU-based software routers\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112568" cy="48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74426</TotalTime>
  <Words>377</Words>
  <Application>Microsoft Office PowerPoint</Application>
  <PresentationFormat>如螢幕大小 (4:3)</PresentationFormat>
  <Paragraphs>83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新細明體</vt:lpstr>
      <vt:lpstr>標楷體</vt:lpstr>
      <vt:lpstr>Arial</vt:lpstr>
      <vt:lpstr>Arial Black</vt:lpstr>
      <vt:lpstr>Cambria</vt:lpstr>
      <vt:lpstr>Times New Roman</vt:lpstr>
      <vt:lpstr>Wingdings</vt:lpstr>
      <vt:lpstr>Studio</vt:lpstr>
      <vt:lpstr>GAMT: A Fast and Scalable IP Lookup Engine for GPU-based Software Routers</vt:lpstr>
      <vt:lpstr>Introduction</vt:lpstr>
      <vt:lpstr>Background and Related Work</vt:lpstr>
      <vt:lpstr>Background and Related Work</vt:lpstr>
      <vt:lpstr>GPU-accelerated Multi-bit Trie</vt:lpstr>
      <vt:lpstr>GPU-accelerated Multi-bit Trie</vt:lpstr>
      <vt:lpstr>GPU-accelerated Multi-bit Trie</vt:lpstr>
      <vt:lpstr>GPU-accelerated Multi-bit Trie</vt:lpstr>
      <vt:lpstr>GPU-accelerated Multi-bit Trie</vt:lpstr>
      <vt:lpstr>GPU-accelerated Multi-bit Trie</vt:lpstr>
      <vt:lpstr>Performance Optimization</vt:lpstr>
      <vt:lpstr>Performance Optimization</vt:lpstr>
      <vt:lpstr>Performance Optimization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</vt:vector>
  </TitlesOfParts>
  <Company>mediahome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Fuyune</cp:lastModifiedBy>
  <cp:revision>2443</cp:revision>
  <cp:lastPrinted>2013-07-22T14:09:02Z</cp:lastPrinted>
  <dcterms:created xsi:type="dcterms:W3CDTF">2004-07-16T19:12:18Z</dcterms:created>
  <dcterms:modified xsi:type="dcterms:W3CDTF">2015-10-14T02:01:12Z</dcterms:modified>
</cp:coreProperties>
</file>